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84" r:id="rId2"/>
    <p:sldId id="322" r:id="rId3"/>
    <p:sldId id="325" r:id="rId4"/>
    <p:sldId id="286" r:id="rId5"/>
    <p:sldId id="291" r:id="rId6"/>
    <p:sldId id="320" r:id="rId7"/>
    <p:sldId id="280" r:id="rId8"/>
    <p:sldId id="259" r:id="rId9"/>
    <p:sldId id="316" r:id="rId10"/>
    <p:sldId id="281" r:id="rId11"/>
    <p:sldId id="283" r:id="rId12"/>
    <p:sldId id="258" r:id="rId13"/>
    <p:sldId id="256" r:id="rId14"/>
    <p:sldId id="278" r:id="rId15"/>
    <p:sldId id="257" r:id="rId16"/>
    <p:sldId id="262" r:id="rId17"/>
    <p:sldId id="265" r:id="rId18"/>
    <p:sldId id="266" r:id="rId19"/>
    <p:sldId id="267" r:id="rId20"/>
    <p:sldId id="268" r:id="rId21"/>
    <p:sldId id="269" r:id="rId22"/>
    <p:sldId id="270" r:id="rId23"/>
    <p:sldId id="272" r:id="rId24"/>
    <p:sldId id="277" r:id="rId25"/>
    <p:sldId id="297" r:id="rId26"/>
    <p:sldId id="302" r:id="rId27"/>
    <p:sldId id="303" r:id="rId28"/>
    <p:sldId id="305" r:id="rId29"/>
    <p:sldId id="306" r:id="rId30"/>
    <p:sldId id="307" r:id="rId31"/>
    <p:sldId id="308" r:id="rId32"/>
    <p:sldId id="312" r:id="rId33"/>
    <p:sldId id="313" r:id="rId34"/>
    <p:sldId id="314" r:id="rId35"/>
    <p:sldId id="315" r:id="rId36"/>
    <p:sldId id="324" r:id="rId37"/>
    <p:sldId id="326" r:id="rId38"/>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15" autoAdjust="0"/>
    <p:restoredTop sz="94624" autoAdjust="0"/>
  </p:normalViewPr>
  <p:slideViewPr>
    <p:cSldViewPr>
      <p:cViewPr>
        <p:scale>
          <a:sx n="96" d="100"/>
          <a:sy n="96" d="100"/>
        </p:scale>
        <p:origin x="-1890" y="-72"/>
      </p:cViewPr>
      <p:guideLst>
        <p:guide orient="horz" pos="2160"/>
        <p:guide pos="2880"/>
      </p:guideLst>
    </p:cSldViewPr>
  </p:slideViewPr>
  <p:outlineViewPr>
    <p:cViewPr>
      <p:scale>
        <a:sx n="33" d="100"/>
        <a:sy n="33" d="100"/>
      </p:scale>
      <p:origin x="0" y="90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5B106E36-FD25-4E2D-B0AA-010F637433A0}" type="datetimeFigureOut">
              <a:rPr lang="ru-RU" smtClean="0"/>
              <a:pPr/>
              <a:t>22.11.2018</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22.11.2018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22.11.2018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5B106E36-FD25-4E2D-B0AA-010F637433A0}" type="datetimeFigureOut">
              <a:rPr lang="ru-RU" smtClean="0"/>
              <a:pPr/>
              <a:t>22.11.2018</a:t>
            </a:fld>
            <a:endParaRPr lang="ru-RU"/>
          </a:p>
        </p:txBody>
      </p:sp>
      <p:sp>
        <p:nvSpPr>
          <p:cNvPr id="9" name="Номер слайда 8"/>
          <p:cNvSpPr>
            <a:spLocks noGrp="1"/>
          </p:cNvSpPr>
          <p:nvPr>
            <p:ph type="sldNum" sz="quarter" idx="15"/>
          </p:nvPr>
        </p:nvSpPr>
        <p:spPr/>
        <p:txBody>
          <a:bodyPr rtlCol="0"/>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5B106E36-FD25-4E2D-B0AA-010F637433A0}" type="datetimeFigureOut">
              <a:rPr lang="ru-RU" smtClean="0"/>
              <a:pPr/>
              <a:t>22.11.2018</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22.11.2018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22.11.2018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5B106E36-FD25-4E2D-B0AA-010F637433A0}" type="datetimeFigureOut">
              <a:rPr lang="ru-RU" smtClean="0"/>
              <a:pPr/>
              <a:t>22.11.2018</a:t>
            </a:fld>
            <a:endParaRPr lang="ru-RU"/>
          </a:p>
        </p:txBody>
      </p:sp>
      <p:sp>
        <p:nvSpPr>
          <p:cNvPr id="7" name="Номер слайда 6"/>
          <p:cNvSpPr>
            <a:spLocks noGrp="1"/>
          </p:cNvSpPr>
          <p:nvPr>
            <p:ph type="sldNum" sz="quarter" idx="11"/>
          </p:nvPr>
        </p:nvSpPr>
        <p:spPr/>
        <p:txBody>
          <a:bodyPr rtlCol="0"/>
          <a:lstStyle/>
          <a:p>
            <a:fld id="{725C68B6-61C2-468F-89AB-4B9F7531AA68}"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22.11.2018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5B106E36-FD25-4E2D-B0AA-010F637433A0}" type="datetimeFigureOut">
              <a:rPr lang="ru-RU" smtClean="0"/>
              <a:pPr/>
              <a:t>22.11.2018</a:t>
            </a:fld>
            <a:endParaRPr lang="ru-RU"/>
          </a:p>
        </p:txBody>
      </p:sp>
      <p:sp>
        <p:nvSpPr>
          <p:cNvPr id="22" name="Номер слайда 21"/>
          <p:cNvSpPr>
            <a:spLocks noGrp="1"/>
          </p:cNvSpPr>
          <p:nvPr>
            <p:ph type="sldNum" sz="quarter" idx="15"/>
          </p:nvPr>
        </p:nvSpPr>
        <p:spPr/>
        <p:txBody>
          <a:bodyPr rtlCol="0"/>
          <a:lstStyle/>
          <a:p>
            <a:fld id="{725C68B6-61C2-468F-89AB-4B9F7531AA68}"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5B106E36-FD25-4E2D-B0AA-010F637433A0}" type="datetimeFigureOut">
              <a:rPr lang="ru-RU" smtClean="0"/>
              <a:pPr/>
              <a:t>22.11.2018</a:t>
            </a:fld>
            <a:endParaRPr lang="ru-RU"/>
          </a:p>
        </p:txBody>
      </p:sp>
      <p:sp>
        <p:nvSpPr>
          <p:cNvPr id="18" name="Номер слайда 17"/>
          <p:cNvSpPr>
            <a:spLocks noGrp="1"/>
          </p:cNvSpPr>
          <p:nvPr>
            <p:ph type="sldNum" sz="quarter" idx="11"/>
          </p:nvPr>
        </p:nvSpPr>
        <p:spPr/>
        <p:txBody>
          <a:bodyPr rtlCol="0"/>
          <a:lstStyle/>
          <a:p>
            <a:fld id="{725C68B6-61C2-468F-89AB-4B9F7531AA68}"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B106E36-FD25-4E2D-B0AA-010F637433A0}" type="datetimeFigureOut">
              <a:rPr lang="ru-RU" smtClean="0"/>
              <a:pPr/>
              <a:t>22.11.2018</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715436" cy="1785950"/>
          </a:xfrm>
        </p:spPr>
        <p:txBody>
          <a:bodyPr>
            <a:noAutofit/>
          </a:bodyPr>
          <a:lstStyle/>
          <a:p>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t>
            </a:r>
            <a:r>
              <a:rPr lang="ru-RU" sz="1800" b="1" smtClean="0">
                <a:latin typeface="Times New Roman" pitchFamily="18" charset="0"/>
                <a:cs typeface="Times New Roman" pitchFamily="18" charset="0"/>
              </a:rPr>
              <a:t>Республикал</a:t>
            </a:r>
            <a:r>
              <a:rPr lang="kk-KZ" sz="1800" b="1" dirty="0" smtClean="0">
                <a:latin typeface="Times New Roman" pitchFamily="18" charset="0"/>
                <a:cs typeface="Times New Roman" pitchFamily="18" charset="0"/>
              </a:rPr>
              <a:t>ық маслихат                                                                                                         </a:t>
            </a:r>
            <a:br>
              <a:rPr lang="kk-KZ" sz="1800" b="1" dirty="0" smtClean="0">
                <a:latin typeface="Times New Roman" pitchFamily="18" charset="0"/>
                <a:cs typeface="Times New Roman" pitchFamily="18" charset="0"/>
              </a:rPr>
            </a:br>
            <a:r>
              <a:rPr lang="kk-KZ" sz="1800" b="1" dirty="0" smtClean="0">
                <a:latin typeface="Times New Roman" pitchFamily="18" charset="0"/>
                <a:cs typeface="Times New Roman" pitchFamily="18" charset="0"/>
              </a:rPr>
              <a:t>                  </a:t>
            </a:r>
            <a:r>
              <a:rPr lang="kk-KZ" sz="2000" b="1" dirty="0" smtClean="0">
                <a:latin typeface="Times New Roman" pitchFamily="18" charset="0"/>
                <a:cs typeface="Times New Roman" pitchFamily="18" charset="0"/>
              </a:rPr>
              <a:t>Ана өлімнің жасырынды аудитын енгізу мақсатында                                                               </a:t>
            </a:r>
            <a:r>
              <a:rPr lang="kk-KZ" sz="1400" b="1" dirty="0" smtClean="0">
                <a:latin typeface="Times New Roman" pitchFamily="18" charset="0"/>
                <a:cs typeface="Times New Roman" pitchFamily="18" charset="0"/>
              </a:rPr>
              <a:t/>
            </a:r>
            <a:br>
              <a:rPr lang="kk-KZ" sz="1400" b="1" dirty="0" smtClean="0">
                <a:latin typeface="Times New Roman" pitchFamily="18" charset="0"/>
                <a:cs typeface="Times New Roman" pitchFamily="18" charset="0"/>
              </a:rPr>
            </a:br>
            <a:r>
              <a:rPr lang="kk-KZ" sz="1400" b="1"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Республиканское совещание </a:t>
            </a:r>
            <a:br>
              <a:rPr lang="ru-RU" sz="14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внедрения конфиденциального аудита материнской смертности                        </a:t>
            </a: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                                                     « Что кроется за цифрами » в Казахстане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
        <p:nvSpPr>
          <p:cNvPr id="3" name="Содержимое 2"/>
          <p:cNvSpPr>
            <a:spLocks noGrp="1"/>
          </p:cNvSpPr>
          <p:nvPr>
            <p:ph sz="quarter" idx="1"/>
          </p:nvPr>
        </p:nvSpPr>
        <p:spPr>
          <a:xfrm>
            <a:off x="500034" y="1928802"/>
            <a:ext cx="8229600" cy="4092486"/>
          </a:xfrm>
        </p:spPr>
        <p:txBody>
          <a:bodyPr>
            <a:normAutofit fontScale="25000" lnSpcReduction="20000"/>
          </a:bodyPr>
          <a:lstStyle/>
          <a:p>
            <a:pPr>
              <a:buNone/>
            </a:pPr>
            <a:endParaRPr lang="kk-KZ" sz="11200" b="1" dirty="0" smtClean="0">
              <a:latin typeface="Times New Roman" pitchFamily="18" charset="0"/>
              <a:cs typeface="Times New Roman" pitchFamily="18" charset="0"/>
            </a:endParaRPr>
          </a:p>
          <a:p>
            <a:pPr>
              <a:buNone/>
            </a:pPr>
            <a:r>
              <a:rPr lang="kk-KZ" sz="11200" b="1" dirty="0" smtClean="0">
                <a:latin typeface="Times New Roman" pitchFamily="18" charset="0"/>
                <a:cs typeface="Times New Roman" pitchFamily="18" charset="0"/>
              </a:rPr>
              <a:t>         </a:t>
            </a:r>
            <a:r>
              <a:rPr lang="kk-KZ" sz="9600" b="1" dirty="0" smtClean="0">
                <a:latin typeface="Times New Roman" pitchFamily="18" charset="0"/>
                <a:cs typeface="Times New Roman" pitchFamily="18" charset="0"/>
              </a:rPr>
              <a:t>Ана өлімнің жасырынды аудитын жүргізу        </a:t>
            </a:r>
          </a:p>
          <a:p>
            <a:pPr>
              <a:buNone/>
            </a:pPr>
            <a:r>
              <a:rPr lang="kk-KZ" sz="9600" b="1" dirty="0" smtClean="0">
                <a:latin typeface="Times New Roman" pitchFamily="18" charset="0"/>
                <a:cs typeface="Times New Roman" pitchFamily="18" charset="0"/>
              </a:rPr>
              <a:t>           барысындағы жетістіктер мен қиындықтары   </a:t>
            </a:r>
          </a:p>
          <a:p>
            <a:pPr>
              <a:buNone/>
            </a:pPr>
            <a:r>
              <a:rPr lang="kk-KZ" sz="9600" b="1" dirty="0" smtClean="0">
                <a:latin typeface="Times New Roman" pitchFamily="18" charset="0"/>
                <a:cs typeface="Times New Roman" pitchFamily="18" charset="0"/>
              </a:rPr>
              <a:t>                                 Түркістан обылысы .</a:t>
            </a:r>
          </a:p>
          <a:p>
            <a:pPr>
              <a:buNone/>
            </a:pPr>
            <a:endParaRPr lang="ru-RU" sz="11200" b="1" dirty="0" smtClean="0">
              <a:latin typeface="Times New Roman" pitchFamily="18" charset="0"/>
              <a:cs typeface="Times New Roman" pitchFamily="18" charset="0"/>
            </a:endParaRPr>
          </a:p>
          <a:p>
            <a:pPr algn="ctr">
              <a:buNone/>
            </a:pPr>
            <a:r>
              <a:rPr lang="ru-RU" sz="11200" b="1" dirty="0" smtClean="0">
                <a:latin typeface="Times New Roman" pitchFamily="18" charset="0"/>
                <a:cs typeface="Times New Roman" pitchFamily="18" charset="0"/>
              </a:rPr>
              <a:t>   </a:t>
            </a:r>
            <a:r>
              <a:rPr lang="ru-RU" sz="9600" b="1" dirty="0" smtClean="0">
                <a:latin typeface="Times New Roman" pitchFamily="18" charset="0"/>
                <a:cs typeface="Times New Roman" pitchFamily="18" charset="0"/>
              </a:rPr>
              <a:t>Достижения и трудности</a:t>
            </a:r>
            <a:endParaRPr lang="ru-RU" sz="9600" dirty="0" smtClean="0">
              <a:latin typeface="Times New Roman" pitchFamily="18" charset="0"/>
              <a:cs typeface="Times New Roman" pitchFamily="18" charset="0"/>
            </a:endParaRPr>
          </a:p>
          <a:p>
            <a:pPr algn="ctr">
              <a:buNone/>
            </a:pPr>
            <a:r>
              <a:rPr lang="ru-RU" sz="9600" b="1" dirty="0" smtClean="0">
                <a:latin typeface="Times New Roman" pitchFamily="18" charset="0"/>
                <a:cs typeface="Times New Roman" pitchFamily="18" charset="0"/>
              </a:rPr>
              <a:t>        региональных координатор  КАМС Туркестанской области .</a:t>
            </a:r>
          </a:p>
          <a:p>
            <a:pPr algn="ctr">
              <a:buNone/>
            </a:pPr>
            <a:endParaRPr lang="ru-RU" sz="5600" dirty="0" smtClean="0">
              <a:latin typeface="Times New Roman" pitchFamily="18" charset="0"/>
              <a:cs typeface="Times New Roman" pitchFamily="18" charset="0"/>
            </a:endParaRPr>
          </a:p>
          <a:p>
            <a:pPr algn="ctr">
              <a:buNone/>
            </a:pPr>
            <a:r>
              <a:rPr lang="ru-RU" sz="9600" b="1" dirty="0" smtClean="0">
                <a:latin typeface="Times New Roman" pitchFamily="18" charset="0"/>
                <a:cs typeface="Times New Roman" pitchFamily="18" charset="0"/>
              </a:rPr>
              <a:t> </a:t>
            </a:r>
            <a:endParaRPr lang="ru-RU" sz="9600" dirty="0" smtClean="0">
              <a:latin typeface="Times New Roman" pitchFamily="18" charset="0"/>
              <a:cs typeface="Times New Roman" pitchFamily="18" charset="0"/>
            </a:endParaRPr>
          </a:p>
          <a:p>
            <a:pPr>
              <a:buNone/>
            </a:pPr>
            <a:r>
              <a:rPr lang="kk-KZ" dirty="0" smtClean="0">
                <a:latin typeface="Times New Roman" pitchFamily="18" charset="0"/>
                <a:cs typeface="Times New Roman" pitchFamily="18" charset="0"/>
              </a:rPr>
              <a:t>                                                                                                                                                    </a:t>
            </a:r>
            <a:r>
              <a:rPr lang="kk-KZ" sz="5600" dirty="0" smtClean="0">
                <a:latin typeface="Times New Roman" pitchFamily="18" charset="0"/>
                <a:cs typeface="Times New Roman" pitchFamily="18" charset="0"/>
              </a:rPr>
              <a:t>Исполнил: кординатор конфиденциального  аудита  МС  Утешова З.                                           </a:t>
            </a:r>
            <a:endParaRPr lang="ru-RU" sz="5600" dirty="0" smtClean="0">
              <a:latin typeface="Times New Roman" pitchFamily="18" charset="0"/>
              <a:cs typeface="Times New Roman" pitchFamily="18" charset="0"/>
            </a:endParaRPr>
          </a:p>
          <a:p>
            <a:pPr>
              <a:buNone/>
            </a:pPr>
            <a:r>
              <a:rPr lang="ru-RU" sz="11200" dirty="0" smtClean="0">
                <a:latin typeface="Times New Roman" pitchFamily="18" charset="0"/>
                <a:cs typeface="Times New Roman" pitchFamily="18" charset="0"/>
              </a:rPr>
              <a:t>                                      </a:t>
            </a:r>
            <a:r>
              <a:rPr lang="ru-RU" sz="6400" dirty="0" smtClean="0"/>
              <a:t> </a:t>
            </a:r>
          </a:p>
          <a:p>
            <a:pPr>
              <a:buNone/>
            </a:pPr>
            <a:r>
              <a:rPr lang="ru-RU" sz="6400" dirty="0" smtClean="0"/>
              <a:t>                                                  26 ноябрь 2018 г. г. Астана </a:t>
            </a:r>
          </a:p>
          <a:p>
            <a:pPr>
              <a:buNone/>
            </a:pPr>
            <a:r>
              <a:rPr lang="ru-RU" sz="6400" dirty="0" smtClean="0"/>
              <a:t> </a:t>
            </a:r>
          </a:p>
          <a:p>
            <a:pPr>
              <a:buNone/>
            </a:pPr>
            <a:endParaRPr lang="ru-RU"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939784"/>
          </a:xfrm>
        </p:spPr>
        <p:txBody>
          <a:bodyPr>
            <a:normAutofit fontScale="90000"/>
          </a:bodyPr>
          <a:lstStyle/>
          <a:p>
            <a:r>
              <a:rPr lang="kk-KZ" dirty="0" smtClean="0"/>
              <a:t>          Проведение аудита среди   </a:t>
            </a:r>
            <a:br>
              <a:rPr lang="kk-KZ" dirty="0" smtClean="0"/>
            </a:br>
            <a:r>
              <a:rPr lang="kk-KZ" dirty="0" smtClean="0"/>
              <a:t>           медицинских работников </a:t>
            </a:r>
            <a:endParaRPr lang="ru-RU" dirty="0"/>
          </a:p>
        </p:txBody>
      </p:sp>
      <p:pic>
        <p:nvPicPr>
          <p:cNvPr id="4" name="Содержимое 3" descr="0 (9).jpg"/>
          <p:cNvPicPr>
            <a:picLocks noGrp="1" noChangeAspect="1"/>
          </p:cNvPicPr>
          <p:nvPr>
            <p:ph sz="quarter" idx="1"/>
          </p:nvPr>
        </p:nvPicPr>
        <p:blipFill>
          <a:blip r:embed="rId2" cstate="print"/>
          <a:stretch>
            <a:fillRect/>
          </a:stretch>
        </p:blipFill>
        <p:spPr>
          <a:xfrm>
            <a:off x="571472" y="1214422"/>
            <a:ext cx="7786742" cy="5643578"/>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фото0140.jpg"/>
          <p:cNvPicPr>
            <a:picLocks noGrp="1" noChangeAspect="1"/>
          </p:cNvPicPr>
          <p:nvPr>
            <p:ph sz="quarter" idx="1"/>
          </p:nvPr>
        </p:nvPicPr>
        <p:blipFill>
          <a:blip r:embed="rId2" cstate="print"/>
          <a:stretch>
            <a:fillRect/>
          </a:stretch>
        </p:blipFill>
        <p:spPr>
          <a:xfrm>
            <a:off x="428596" y="285728"/>
            <a:ext cx="8358246" cy="6286544"/>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032013645.jpg"/>
          <p:cNvPicPr>
            <a:picLocks noGrp="1" noChangeAspect="1"/>
          </p:cNvPicPr>
          <p:nvPr>
            <p:ph sz="quarter" idx="1"/>
          </p:nvPr>
        </p:nvPicPr>
        <p:blipFill>
          <a:blip r:embed="rId2" cstate="print"/>
          <a:stretch>
            <a:fillRect/>
          </a:stretch>
        </p:blipFill>
        <p:spPr>
          <a:xfrm>
            <a:off x="500034" y="285728"/>
            <a:ext cx="7643865" cy="6215106"/>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6" name="Содержимое 5" descr="0 (2).jpg"/>
          <p:cNvPicPr>
            <a:picLocks noGrp="1" noChangeAspect="1"/>
          </p:cNvPicPr>
          <p:nvPr>
            <p:ph sz="quarter" idx="1"/>
          </p:nvPr>
        </p:nvPicPr>
        <p:blipFill>
          <a:blip r:embed="rId2" cstate="print"/>
          <a:stretch>
            <a:fillRect/>
          </a:stretch>
        </p:blipFill>
        <p:spPr>
          <a:xfrm>
            <a:off x="714348" y="285728"/>
            <a:ext cx="7572428" cy="614366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фото0003.jpg"/>
          <p:cNvPicPr>
            <a:picLocks noGrp="1" noChangeAspect="1"/>
          </p:cNvPicPr>
          <p:nvPr>
            <p:ph sz="quarter" idx="1"/>
          </p:nvPr>
        </p:nvPicPr>
        <p:blipFill>
          <a:blip r:embed="rId2" cstate="print"/>
          <a:stretch>
            <a:fillRect/>
          </a:stretch>
        </p:blipFill>
        <p:spPr>
          <a:xfrm>
            <a:off x="357158" y="214290"/>
            <a:ext cx="8429684" cy="6143668"/>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0 (3).jpg"/>
          <p:cNvPicPr>
            <a:picLocks noGrp="1" noChangeAspect="1"/>
          </p:cNvPicPr>
          <p:nvPr>
            <p:ph sz="quarter" idx="1"/>
          </p:nvPr>
        </p:nvPicPr>
        <p:blipFill>
          <a:blip r:embed="rId2" cstate="print"/>
          <a:stretch>
            <a:fillRect/>
          </a:stretch>
        </p:blipFill>
        <p:spPr>
          <a:xfrm>
            <a:off x="500034" y="357166"/>
            <a:ext cx="8143932" cy="607223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Фото0003.jpg"/>
          <p:cNvPicPr>
            <a:picLocks noGrp="1" noChangeAspect="1"/>
          </p:cNvPicPr>
          <p:nvPr>
            <p:ph sz="quarter" idx="1"/>
          </p:nvPr>
        </p:nvPicPr>
        <p:blipFill>
          <a:blip r:embed="rId2" cstate="print"/>
          <a:stretch>
            <a:fillRect/>
          </a:stretch>
        </p:blipFill>
        <p:spPr>
          <a:xfrm>
            <a:off x="571472" y="214290"/>
            <a:ext cx="8143932" cy="614366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Фото0016.jpg"/>
          <p:cNvPicPr>
            <a:picLocks noGrp="1" noChangeAspect="1"/>
          </p:cNvPicPr>
          <p:nvPr>
            <p:ph sz="quarter" idx="1"/>
          </p:nvPr>
        </p:nvPicPr>
        <p:blipFill>
          <a:blip r:embed="rId2" cstate="print"/>
          <a:stretch>
            <a:fillRect/>
          </a:stretch>
        </p:blipFill>
        <p:spPr>
          <a:xfrm>
            <a:off x="500034" y="285728"/>
            <a:ext cx="8215370" cy="614366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фото0168.jpg"/>
          <p:cNvPicPr>
            <a:picLocks noGrp="1" noChangeAspect="1"/>
          </p:cNvPicPr>
          <p:nvPr>
            <p:ph sz="quarter" idx="1"/>
          </p:nvPr>
        </p:nvPicPr>
        <p:blipFill>
          <a:blip r:embed="rId2" cstate="print"/>
          <a:stretch>
            <a:fillRect/>
          </a:stretch>
        </p:blipFill>
        <p:spPr>
          <a:xfrm>
            <a:off x="428596" y="285728"/>
            <a:ext cx="8286808" cy="607223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фото0171.jpg"/>
          <p:cNvPicPr>
            <a:picLocks noGrp="1" noChangeAspect="1"/>
          </p:cNvPicPr>
          <p:nvPr>
            <p:ph sz="quarter" idx="1"/>
          </p:nvPr>
        </p:nvPicPr>
        <p:blipFill>
          <a:blip r:embed="rId2" cstate="print"/>
          <a:stretch>
            <a:fillRect/>
          </a:stretch>
        </p:blipFill>
        <p:spPr>
          <a:xfrm>
            <a:off x="428596" y="285728"/>
            <a:ext cx="8215370" cy="6215106"/>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7931224" cy="1224136"/>
          </a:xfrm>
        </p:spPr>
        <p:txBody>
          <a:bodyPr>
            <a:noAutofit/>
          </a:bodyPr>
          <a:lstStyle/>
          <a:p>
            <a:r>
              <a:rPr lang="kk-KZ" sz="2400" dirty="0" smtClean="0"/>
              <a:t>     </a:t>
            </a:r>
            <a:r>
              <a:rPr lang="kk-KZ" sz="2400" b="1" dirty="0" smtClean="0"/>
              <a:t>Мекемелерде </a:t>
            </a:r>
            <a:r>
              <a:rPr lang="kk-KZ" sz="2400" b="1" dirty="0"/>
              <a:t>ана өлімі орын алған </a:t>
            </a:r>
            <a:r>
              <a:rPr lang="kk-KZ" sz="2400" b="1" dirty="0" smtClean="0"/>
              <a:t> </a:t>
            </a:r>
            <a:br>
              <a:rPr lang="kk-KZ" sz="2400" b="1" dirty="0" smtClean="0"/>
            </a:br>
            <a:r>
              <a:rPr lang="kk-KZ" sz="2400" b="1" dirty="0"/>
              <a:t> </a:t>
            </a:r>
            <a:r>
              <a:rPr lang="kk-KZ" sz="2400" b="1" dirty="0" smtClean="0"/>
              <a:t>         жағдайы </a:t>
            </a:r>
            <a:r>
              <a:rPr lang="kk-KZ" sz="2400" b="1" dirty="0"/>
              <a:t>қалай анықталады?</a:t>
            </a:r>
            <a:r>
              <a:rPr lang="ru-RU" sz="2400" dirty="0"/>
              <a:t/>
            </a:r>
            <a:br>
              <a:rPr lang="ru-RU" sz="2400" dirty="0"/>
            </a:br>
            <a:endParaRPr lang="ru-RU" sz="2400" dirty="0"/>
          </a:p>
        </p:txBody>
      </p:sp>
      <p:sp>
        <p:nvSpPr>
          <p:cNvPr id="3" name="Содержимое 2"/>
          <p:cNvSpPr>
            <a:spLocks noGrp="1"/>
          </p:cNvSpPr>
          <p:nvPr>
            <p:ph sz="quarter" idx="1"/>
          </p:nvPr>
        </p:nvSpPr>
        <p:spPr>
          <a:xfrm>
            <a:off x="611560" y="1556792"/>
            <a:ext cx="7467600" cy="4752528"/>
          </a:xfrm>
        </p:spPr>
        <p:txBody>
          <a:bodyPr>
            <a:normAutofit fontScale="62500" lnSpcReduction="20000"/>
          </a:bodyPr>
          <a:lstStyle/>
          <a:p>
            <a:pPr lvl="0"/>
            <a:r>
              <a:rPr lang="kk-KZ" sz="2900" dirty="0"/>
              <a:t>Денсаулық сақтау басқарма басшысынан хабарлама </a:t>
            </a:r>
            <a:r>
              <a:rPr lang="kk-KZ" sz="2900" dirty="0" smtClean="0"/>
              <a:t>аламын.</a:t>
            </a:r>
            <a:endParaRPr lang="ru-RU" sz="2900" dirty="0"/>
          </a:p>
          <a:p>
            <a:pPr lvl="0"/>
            <a:r>
              <a:rPr lang="kk-KZ" sz="2900" dirty="0"/>
              <a:t>Денсаулық сақтау басқарма басшысы </a:t>
            </a:r>
            <a:r>
              <a:rPr lang="kk-KZ" sz="2900" dirty="0" smtClean="0"/>
              <a:t>М.К .Егизбаев </a:t>
            </a:r>
            <a:r>
              <a:rPr lang="kk-KZ" sz="2900" dirty="0"/>
              <a:t>үнемі қолдап аудит жургізу үшін ынғайлы жағдай қалыптастырып, үлкен сенім </a:t>
            </a:r>
            <a:r>
              <a:rPr lang="kk-KZ" sz="2900" dirty="0" smtClean="0"/>
              <a:t>білдіреді және қолдайды.</a:t>
            </a:r>
            <a:endParaRPr lang="ru-RU" sz="2900" dirty="0"/>
          </a:p>
          <a:p>
            <a:pPr lvl="0"/>
            <a:r>
              <a:rPr lang="kk-KZ" sz="2900" dirty="0"/>
              <a:t>Басқарма </a:t>
            </a:r>
            <a:r>
              <a:rPr lang="kk-KZ" sz="2900" dirty="0" smtClean="0"/>
              <a:t>басшысының бұйрығына сәйкес </a:t>
            </a:r>
            <a:r>
              <a:rPr lang="kk-KZ" sz="2900" dirty="0"/>
              <a:t>ана өлімі болған мекемеге </a:t>
            </a:r>
            <a:r>
              <a:rPr lang="kk-KZ" sz="2900" dirty="0" smtClean="0"/>
              <a:t>сол куні демалыс кундеріне карамай конфиденциальді аудит жургізіледі. Ең алдымен акпарат  СМИ, ТВ, әлеументтік желілерге шығармаудың алдын алу мақсатында, каза болған отбасы қайғыларына ортақ болып, сеніміне кіріп, туыстарымен сухбат, интервью жүргізіледі.</a:t>
            </a:r>
          </a:p>
          <a:p>
            <a:pPr lvl="0"/>
            <a:r>
              <a:rPr lang="kk-KZ" sz="2900" dirty="0" smtClean="0"/>
              <a:t>Басқарма басшысының қолдауының арқасында  </a:t>
            </a:r>
            <a:r>
              <a:rPr lang="kk-KZ" sz="2900" dirty="0"/>
              <a:t>мекеме басшылары </a:t>
            </a:r>
            <a:r>
              <a:rPr lang="kk-KZ" sz="2900" dirty="0" smtClean="0"/>
              <a:t>медициналық </a:t>
            </a:r>
            <a:r>
              <a:rPr lang="kk-KZ" sz="2900" dirty="0"/>
              <a:t>қызметкерлер арасында және қайтыс болған ананың туыстарымен аудит жүргізу үшін  барлық </a:t>
            </a:r>
            <a:r>
              <a:rPr lang="kk-KZ" sz="2900" dirty="0" smtClean="0"/>
              <a:t>жағдай жасалынады </a:t>
            </a:r>
            <a:r>
              <a:rPr lang="ru-RU" sz="2900" dirty="0" smtClean="0"/>
              <a:t>(</a:t>
            </a:r>
            <a:r>
              <a:rPr lang="ru-RU" sz="2900" dirty="0" err="1" smtClean="0"/>
              <a:t>транспорт,қайтыс</a:t>
            </a:r>
            <a:r>
              <a:rPr lang="ru-RU" sz="2900" dirty="0" smtClean="0"/>
              <a:t> </a:t>
            </a:r>
            <a:r>
              <a:rPr lang="ru-RU" sz="2900" dirty="0" err="1" smtClean="0"/>
              <a:t>болған</a:t>
            </a:r>
            <a:r>
              <a:rPr lang="ru-RU" sz="2900" dirty="0" smtClean="0"/>
              <a:t> </a:t>
            </a:r>
            <a:r>
              <a:rPr lang="ru-RU" sz="2900" dirty="0" err="1" smtClean="0"/>
              <a:t>анаға</a:t>
            </a:r>
            <a:r>
              <a:rPr lang="ru-RU" sz="2900" dirty="0" smtClean="0"/>
              <a:t> </a:t>
            </a:r>
            <a:r>
              <a:rPr lang="ru-RU" sz="2900" dirty="0" err="1" smtClean="0"/>
              <a:t>қатысты</a:t>
            </a:r>
            <a:r>
              <a:rPr lang="ru-RU" sz="2900" dirty="0" smtClean="0"/>
              <a:t> </a:t>
            </a:r>
            <a:r>
              <a:rPr lang="ru-RU" sz="2900" dirty="0" err="1" smtClean="0"/>
              <a:t>мекемелер</a:t>
            </a:r>
            <a:r>
              <a:rPr lang="ru-RU" sz="2900" dirty="0" smtClean="0"/>
              <a:t> </a:t>
            </a:r>
            <a:r>
              <a:rPr lang="ru-RU" sz="2900" dirty="0" err="1" smtClean="0"/>
              <a:t>медициналық</a:t>
            </a:r>
            <a:r>
              <a:rPr lang="ru-RU" sz="2900" dirty="0" smtClean="0"/>
              <a:t> </a:t>
            </a:r>
            <a:r>
              <a:rPr lang="ru-RU" sz="2900" dirty="0" err="1" smtClean="0"/>
              <a:t>қызметкерлерін</a:t>
            </a:r>
            <a:r>
              <a:rPr lang="ru-RU" sz="2900" dirty="0" smtClean="0"/>
              <a:t> </a:t>
            </a:r>
            <a:r>
              <a:rPr lang="ru-RU" sz="2900" dirty="0" err="1" smtClean="0"/>
              <a:t>интерьвю</a:t>
            </a:r>
            <a:r>
              <a:rPr lang="ru-RU" sz="2900" dirty="0" smtClean="0"/>
              <a:t> </a:t>
            </a:r>
            <a:r>
              <a:rPr lang="ru-RU" sz="2900" dirty="0" err="1" smtClean="0"/>
              <a:t>және</a:t>
            </a:r>
            <a:r>
              <a:rPr lang="ru-RU" sz="2900" dirty="0" smtClean="0"/>
              <a:t> </a:t>
            </a:r>
            <a:r>
              <a:rPr lang="ru-RU" sz="2900" dirty="0" err="1" smtClean="0"/>
              <a:t>сауалнама</a:t>
            </a:r>
            <a:r>
              <a:rPr lang="ru-RU" sz="2900" dirty="0" smtClean="0"/>
              <a:t> </a:t>
            </a:r>
            <a:r>
              <a:rPr lang="ru-RU" sz="2900" dirty="0" err="1" smtClean="0"/>
              <a:t>конфиденциальды</a:t>
            </a:r>
            <a:r>
              <a:rPr lang="ru-RU" sz="2900" dirty="0" smtClean="0"/>
              <a:t> </a:t>
            </a:r>
            <a:r>
              <a:rPr lang="ru-RU" sz="2900" dirty="0" err="1" smtClean="0"/>
              <a:t>аудитті</a:t>
            </a:r>
            <a:r>
              <a:rPr lang="ru-RU" sz="2900" dirty="0" smtClean="0"/>
              <a:t> </a:t>
            </a:r>
            <a:r>
              <a:rPr lang="ru-RU" sz="2900" dirty="0" err="1" smtClean="0"/>
              <a:t>жүргізу</a:t>
            </a:r>
            <a:r>
              <a:rPr lang="ru-RU" sz="2900" dirty="0" smtClean="0"/>
              <a:t>  </a:t>
            </a:r>
            <a:r>
              <a:rPr lang="ru-RU" sz="2900" dirty="0" err="1" smtClean="0"/>
              <a:t>үшін</a:t>
            </a:r>
            <a:r>
              <a:rPr lang="ru-RU" sz="2900" dirty="0" smtClean="0"/>
              <a:t> </a:t>
            </a:r>
            <a:r>
              <a:rPr lang="ru-RU" sz="2900" dirty="0" err="1" smtClean="0"/>
              <a:t>жинайды,жиналған</a:t>
            </a:r>
            <a:r>
              <a:rPr lang="ru-RU" sz="2900" dirty="0" smtClean="0"/>
              <a:t> </a:t>
            </a:r>
            <a:r>
              <a:rPr lang="ru-RU" sz="2900" dirty="0" err="1" smtClean="0"/>
              <a:t>құжаттарды</a:t>
            </a:r>
            <a:r>
              <a:rPr lang="ru-RU" sz="2900" dirty="0" smtClean="0"/>
              <a:t> </a:t>
            </a:r>
            <a:r>
              <a:rPr lang="ru-RU" sz="2900" dirty="0" err="1" smtClean="0"/>
              <a:t>құпиялы</a:t>
            </a:r>
            <a:r>
              <a:rPr lang="ru-RU" sz="2900" dirty="0" smtClean="0"/>
              <a:t> </a:t>
            </a:r>
            <a:r>
              <a:rPr lang="ru-RU" sz="2900" dirty="0" err="1" smtClean="0"/>
              <a:t>түрде</a:t>
            </a:r>
            <a:r>
              <a:rPr lang="ru-RU" sz="2900" dirty="0" smtClean="0"/>
              <a:t> </a:t>
            </a:r>
            <a:r>
              <a:rPr lang="ru-RU" sz="2900" dirty="0" err="1" smtClean="0"/>
              <a:t>өткізу</a:t>
            </a:r>
            <a:r>
              <a:rPr lang="ru-RU" sz="2900" dirty="0" smtClean="0"/>
              <a:t> </a:t>
            </a:r>
            <a:r>
              <a:rPr lang="ru-RU" sz="2900" dirty="0" err="1" smtClean="0"/>
              <a:t>үшін</a:t>
            </a:r>
            <a:r>
              <a:rPr lang="ru-RU" sz="2900" dirty="0" smtClean="0"/>
              <a:t>  )</a:t>
            </a:r>
            <a:r>
              <a:rPr lang="kk-KZ" dirty="0" smtClean="0"/>
              <a:t>. </a:t>
            </a:r>
            <a:endParaRPr lang="ru-RU" dirty="0"/>
          </a:p>
          <a:p>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фото0183.jpg"/>
          <p:cNvPicPr>
            <a:picLocks noGrp="1" noChangeAspect="1"/>
          </p:cNvPicPr>
          <p:nvPr>
            <p:ph sz="quarter" idx="1"/>
          </p:nvPr>
        </p:nvPicPr>
        <p:blipFill>
          <a:blip r:embed="rId2" cstate="print"/>
          <a:stretch>
            <a:fillRect/>
          </a:stretch>
        </p:blipFill>
        <p:spPr>
          <a:xfrm>
            <a:off x="428596" y="285728"/>
            <a:ext cx="8286808" cy="607223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фото0176.jpg"/>
          <p:cNvPicPr>
            <a:picLocks noGrp="1" noChangeAspect="1"/>
          </p:cNvPicPr>
          <p:nvPr>
            <p:ph sz="quarter" idx="1"/>
          </p:nvPr>
        </p:nvPicPr>
        <p:blipFill>
          <a:blip r:embed="rId2" cstate="print"/>
          <a:stretch>
            <a:fillRect/>
          </a:stretch>
        </p:blipFill>
        <p:spPr>
          <a:xfrm>
            <a:off x="642910" y="357166"/>
            <a:ext cx="7858180" cy="607223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фото0137.jpg"/>
          <p:cNvPicPr>
            <a:picLocks noGrp="1" noChangeAspect="1"/>
          </p:cNvPicPr>
          <p:nvPr>
            <p:ph sz="quarter" idx="1"/>
          </p:nvPr>
        </p:nvPicPr>
        <p:blipFill>
          <a:blip r:embed="rId2" cstate="print"/>
          <a:stretch>
            <a:fillRect/>
          </a:stretch>
        </p:blipFill>
        <p:spPr>
          <a:xfrm>
            <a:off x="428596" y="285728"/>
            <a:ext cx="8286808" cy="6215106"/>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Фото0008.jpg"/>
          <p:cNvPicPr>
            <a:picLocks noGrp="1" noChangeAspect="1"/>
          </p:cNvPicPr>
          <p:nvPr>
            <p:ph sz="quarter" idx="1"/>
          </p:nvPr>
        </p:nvPicPr>
        <p:blipFill>
          <a:blip r:embed="rId2" cstate="print"/>
          <a:stretch>
            <a:fillRect/>
          </a:stretch>
        </p:blipFill>
        <p:spPr>
          <a:xfrm>
            <a:off x="642910" y="285728"/>
            <a:ext cx="8001056" cy="6215106"/>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C:\Users\user!\Desktop\для интернета\09082010651.jpg"/>
          <p:cNvPicPr>
            <a:picLocks noGrp="1" noChangeAspect="1" noChangeArrowheads="1"/>
          </p:cNvPicPr>
          <p:nvPr>
            <p:ph sz="quarter" idx="1"/>
          </p:nvPr>
        </p:nvPicPr>
        <p:blipFill>
          <a:blip r:embed="rId2" cstate="print"/>
          <a:srcRect/>
          <a:stretch>
            <a:fillRect/>
          </a:stretch>
        </p:blipFill>
        <p:spPr bwMode="auto">
          <a:xfrm>
            <a:off x="571472" y="285728"/>
            <a:ext cx="8001055" cy="6215106"/>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2 (33).jpg"/>
          <p:cNvPicPr>
            <a:picLocks noGrp="1" noChangeAspect="1"/>
          </p:cNvPicPr>
          <p:nvPr>
            <p:ph sz="quarter" idx="1"/>
          </p:nvPr>
        </p:nvPicPr>
        <p:blipFill>
          <a:blip r:embed="rId2" cstate="print"/>
          <a:stretch>
            <a:fillRect/>
          </a:stretch>
        </p:blipFill>
        <p:spPr>
          <a:xfrm>
            <a:off x="357158" y="428604"/>
            <a:ext cx="5357850" cy="6116659"/>
          </a:xfrm>
        </p:spPr>
      </p:pic>
      <p:pic>
        <p:nvPicPr>
          <p:cNvPr id="1026" name="Picture 2" descr="C:\Users\user!\Desktop\22 (34).jpg"/>
          <p:cNvPicPr>
            <a:picLocks noChangeAspect="1" noChangeArrowheads="1"/>
          </p:cNvPicPr>
          <p:nvPr/>
        </p:nvPicPr>
        <p:blipFill>
          <a:blip r:embed="rId3" cstate="print"/>
          <a:srcRect/>
          <a:stretch>
            <a:fillRect/>
          </a:stretch>
        </p:blipFill>
        <p:spPr bwMode="auto">
          <a:xfrm>
            <a:off x="5429256" y="380355"/>
            <a:ext cx="3429024" cy="609729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sz="quarter" idx="1"/>
          </p:nvPr>
        </p:nvSpPr>
        <p:spPr/>
        <p:txBody>
          <a:bodyPr/>
          <a:lstStyle/>
          <a:p>
            <a:endParaRPr lang="ru-RU"/>
          </a:p>
        </p:txBody>
      </p:sp>
      <p:pic>
        <p:nvPicPr>
          <p:cNvPr id="1037" name="Picture 13" descr="C:\Users\user!\Desktop\Новая папка (5)\20150513_15375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7467600" cy="785794"/>
          </a:xfrm>
        </p:spPr>
        <p:txBody>
          <a:bodyPr>
            <a:noAutofit/>
          </a:bodyPr>
          <a:lstStyle/>
          <a:p>
            <a:r>
              <a:rPr lang="ru-RU" sz="2800" b="1" dirty="0" smtClean="0"/>
              <a:t>           Проведение аудита среди     </a:t>
            </a:r>
            <a:br>
              <a:rPr lang="ru-RU" sz="2800" b="1" dirty="0" smtClean="0"/>
            </a:br>
            <a:r>
              <a:rPr lang="ru-RU" sz="2800" b="1" dirty="0" smtClean="0"/>
              <a:t>          медицинских сотрудников</a:t>
            </a:r>
            <a:endParaRPr lang="ru-RU" sz="2800" b="1" dirty="0"/>
          </a:p>
        </p:txBody>
      </p:sp>
      <p:sp>
        <p:nvSpPr>
          <p:cNvPr id="3" name="Содержимое 2"/>
          <p:cNvSpPr>
            <a:spLocks noGrp="1"/>
          </p:cNvSpPr>
          <p:nvPr>
            <p:ph sz="quarter" idx="1"/>
          </p:nvPr>
        </p:nvSpPr>
        <p:spPr/>
        <p:txBody>
          <a:bodyPr/>
          <a:lstStyle/>
          <a:p>
            <a:endParaRPr lang="ru-RU"/>
          </a:p>
        </p:txBody>
      </p:sp>
      <p:pic>
        <p:nvPicPr>
          <p:cNvPr id="2050" name="Picture 2" descr="C:\Users\user!\Desktop\Новая папка (5)\20150513_180439.jpg"/>
          <p:cNvPicPr>
            <a:picLocks noChangeAspect="1" noChangeArrowheads="1"/>
          </p:cNvPicPr>
          <p:nvPr/>
        </p:nvPicPr>
        <p:blipFill>
          <a:blip r:embed="rId2" cstate="print"/>
          <a:srcRect/>
          <a:stretch>
            <a:fillRect/>
          </a:stretch>
        </p:blipFill>
        <p:spPr bwMode="auto">
          <a:xfrm>
            <a:off x="214282" y="785794"/>
            <a:ext cx="8715436" cy="571504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
          </p:nvPr>
        </p:nvSpPr>
        <p:spPr/>
        <p:txBody>
          <a:bodyPr/>
          <a:lstStyle/>
          <a:p>
            <a:endParaRPr lang="ru-RU"/>
          </a:p>
        </p:txBody>
      </p:sp>
      <p:pic>
        <p:nvPicPr>
          <p:cNvPr id="4098" name="Picture 2" descr="C:\Users\user!\Desktop\Новая папка (5)\20150710_10113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
          </p:nvPr>
        </p:nvSpPr>
        <p:spPr/>
        <p:txBody>
          <a:bodyPr/>
          <a:lstStyle/>
          <a:p>
            <a:endParaRPr lang="ru-RU"/>
          </a:p>
        </p:txBody>
      </p:sp>
      <p:pic>
        <p:nvPicPr>
          <p:cNvPr id="5122" name="Picture 2" descr="C:\Users\user!\Desktop\Новая папка (5)\20150729_12582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smtClean="0"/>
              <a:t>     Конфиденциальды </a:t>
            </a:r>
            <a:r>
              <a:rPr lang="kk-KZ" dirty="0"/>
              <a:t>а</a:t>
            </a:r>
            <a:r>
              <a:rPr lang="kk-KZ" dirty="0" smtClean="0"/>
              <a:t>удит </a:t>
            </a:r>
            <a:r>
              <a:rPr lang="kk-KZ" dirty="0"/>
              <a:t>қалай </a:t>
            </a:r>
            <a:r>
              <a:rPr lang="kk-KZ" dirty="0" smtClean="0"/>
              <a:t/>
            </a:r>
            <a:br>
              <a:rPr lang="kk-KZ" dirty="0" smtClean="0"/>
            </a:br>
            <a:r>
              <a:rPr lang="kk-KZ" dirty="0"/>
              <a:t> </a:t>
            </a:r>
            <a:r>
              <a:rPr lang="kk-KZ" dirty="0" smtClean="0"/>
              <a:t>             ұйымдастырылады</a:t>
            </a:r>
            <a:endParaRPr lang="ru-RU" dirty="0"/>
          </a:p>
        </p:txBody>
      </p:sp>
      <p:sp>
        <p:nvSpPr>
          <p:cNvPr id="3" name="Объект 2"/>
          <p:cNvSpPr>
            <a:spLocks noGrp="1"/>
          </p:cNvSpPr>
          <p:nvPr>
            <p:ph sz="quarter" idx="1"/>
          </p:nvPr>
        </p:nvSpPr>
        <p:spPr/>
        <p:txBody>
          <a:bodyPr>
            <a:normAutofit fontScale="85000" lnSpcReduction="20000"/>
          </a:bodyPr>
          <a:lstStyle/>
          <a:p>
            <a:r>
              <a:rPr lang="kk-KZ" dirty="0" smtClean="0"/>
              <a:t>Ана </a:t>
            </a:r>
            <a:r>
              <a:rPr lang="kk-KZ" dirty="0"/>
              <a:t>өлімі тіркелген мекеме басшысы аудит сапалы жүргізілу үшін барлық орындар дайындайды және барлық қажетті құжаттармен қамтамасыз </a:t>
            </a:r>
            <a:r>
              <a:rPr lang="kk-KZ" dirty="0" smtClean="0"/>
              <a:t>етеді,өлім </a:t>
            </a:r>
            <a:r>
              <a:rPr lang="kk-KZ" dirty="0"/>
              <a:t>жағдайына қатысы бар </a:t>
            </a:r>
            <a:r>
              <a:rPr lang="kk-KZ" dirty="0" smtClean="0"/>
              <a:t>мамандардармен жеке және бірігіп интервью, сауалнама (анкетирование) жүргізіледі. Қайтыс болған ананың жанында палатада бірге болған пациенттермен де интервью жүргізіледі.</a:t>
            </a:r>
            <a:endParaRPr lang="ru-RU" dirty="0"/>
          </a:p>
          <a:p>
            <a:r>
              <a:rPr lang="kk-KZ" dirty="0" smtClean="0"/>
              <a:t>2009-2018 </a:t>
            </a:r>
            <a:r>
              <a:rPr lang="kk-KZ" dirty="0"/>
              <a:t>жылдар арасында болған ана өлімі жағдайы сотқа жеткізілген </a:t>
            </a:r>
            <a:r>
              <a:rPr lang="kk-KZ" dirty="0" smtClean="0"/>
              <a:t>емес. Туыстары және </a:t>
            </a:r>
            <a:r>
              <a:rPr lang="kk-KZ" dirty="0"/>
              <a:t>медициналық қызметкерлер арасында үлкен психо-эмоционалдық жұмыстар жүргізіледі және аудит </a:t>
            </a:r>
            <a:r>
              <a:rPr lang="kk-KZ" dirty="0" smtClean="0"/>
              <a:t>интервью </a:t>
            </a:r>
            <a:r>
              <a:rPr lang="kk-KZ" dirty="0"/>
              <a:t>алу және </a:t>
            </a:r>
            <a:r>
              <a:rPr lang="kk-KZ" dirty="0" smtClean="0"/>
              <a:t>сауалнама </a:t>
            </a:r>
            <a:r>
              <a:rPr lang="kk-KZ" dirty="0"/>
              <a:t>бойынша іске </a:t>
            </a:r>
            <a:r>
              <a:rPr lang="kk-KZ" dirty="0" smtClean="0"/>
              <a:t>асады.</a:t>
            </a:r>
            <a:endParaRPr lang="ru-RU" dirty="0"/>
          </a:p>
          <a:p>
            <a:r>
              <a:rPr lang="kk-KZ" dirty="0" smtClean="0"/>
              <a:t>Байланыс </a:t>
            </a:r>
            <a:r>
              <a:rPr lang="kk-KZ" dirty="0"/>
              <a:t>сымтетігі үнемі және тәулік бойы туысқандарына </a:t>
            </a:r>
            <a:r>
              <a:rPr lang="kk-KZ" dirty="0" smtClean="0"/>
              <a:t>психо-эмоцианалдық </a:t>
            </a:r>
            <a:r>
              <a:rPr lang="kk-KZ" dirty="0"/>
              <a:t>көмек </a:t>
            </a:r>
            <a:r>
              <a:rPr lang="kk-KZ" dirty="0" smtClean="0"/>
              <a:t>көрсетеді (керек болған жағдайда). </a:t>
            </a:r>
          </a:p>
          <a:p>
            <a:r>
              <a:rPr lang="kk-KZ" dirty="0" smtClean="0"/>
              <a:t>Жиналған құжаттар әр жағдайда РЦРЗ кұпиялы түрде (ауру тарихы, туыстары мен медицина кызметкерлерінің анкеталар) почта арқылы өткізіледі.</a:t>
            </a:r>
            <a:endParaRPr lang="ru-RU" dirty="0"/>
          </a:p>
          <a:p>
            <a:endParaRPr lang="ru-RU" dirty="0"/>
          </a:p>
        </p:txBody>
      </p:sp>
    </p:spTree>
    <p:extLst>
      <p:ext uri="{BB962C8B-B14F-4D97-AF65-F5344CB8AC3E}">
        <p14:creationId xmlns:p14="http://schemas.microsoft.com/office/powerpoint/2010/main" val="2199879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
          </p:nvPr>
        </p:nvSpPr>
        <p:spPr/>
        <p:txBody>
          <a:bodyPr/>
          <a:lstStyle/>
          <a:p>
            <a:endParaRPr lang="ru-RU"/>
          </a:p>
        </p:txBody>
      </p:sp>
      <p:pic>
        <p:nvPicPr>
          <p:cNvPr id="6146" name="Picture 2" descr="C:\Users\user!\Desktop\Новая папка (5)\20150729_15514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
          </p:nvPr>
        </p:nvSpPr>
        <p:spPr/>
        <p:txBody>
          <a:bodyPr/>
          <a:lstStyle/>
          <a:p>
            <a:endParaRPr lang="ru-RU"/>
          </a:p>
        </p:txBody>
      </p:sp>
      <p:pic>
        <p:nvPicPr>
          <p:cNvPr id="7170" name="Picture 2" descr="C:\Users\user!\Desktop\Новая папка (5)\20150930_15162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
          </p:nvPr>
        </p:nvSpPr>
        <p:spPr/>
        <p:txBody>
          <a:bodyPr/>
          <a:lstStyle/>
          <a:p>
            <a:endParaRPr lang="ru-RU"/>
          </a:p>
        </p:txBody>
      </p:sp>
      <p:pic>
        <p:nvPicPr>
          <p:cNvPr id="11266" name="Picture 2" descr="C:\Users\user!\Desktop\Новая папка (5)\19092010896.jpg"/>
          <p:cNvPicPr>
            <a:picLocks noChangeAspect="1" noChangeArrowheads="1"/>
          </p:cNvPicPr>
          <p:nvPr/>
        </p:nvPicPr>
        <p:blipFill>
          <a:blip r:embed="rId2" cstate="print"/>
          <a:srcRect/>
          <a:stretch>
            <a:fillRect/>
          </a:stretch>
        </p:blipFill>
        <p:spPr bwMode="auto">
          <a:xfrm>
            <a:off x="-47721" y="-1"/>
            <a:ext cx="9191721" cy="689240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папка камс\20160325_120411.jpg"/>
          <p:cNvPicPr>
            <a:picLocks noGrp="1" noChangeAspect="1" noChangeArrowheads="1"/>
          </p:cNvPicPr>
          <p:nvPr>
            <p:ph sz="quarter" idx="1"/>
          </p:nvPr>
        </p:nvPicPr>
        <p:blipFill>
          <a:blip r:embed="rId2" cstate="print"/>
          <a:srcRect/>
          <a:stretch>
            <a:fillRect/>
          </a:stretch>
        </p:blipFill>
        <p:spPr bwMode="auto">
          <a:xfrm>
            <a:off x="428596" y="1214422"/>
            <a:ext cx="7643866" cy="5357850"/>
          </a:xfrm>
          <a:prstGeom prst="rect">
            <a:avLst/>
          </a:prstGeom>
          <a:noFill/>
        </p:spPr>
      </p:pic>
      <p:sp>
        <p:nvSpPr>
          <p:cNvPr id="5" name="Прямоугольник 4"/>
          <p:cNvSpPr/>
          <p:nvPr/>
        </p:nvSpPr>
        <p:spPr>
          <a:xfrm>
            <a:off x="1000100" y="285728"/>
            <a:ext cx="6643734" cy="954107"/>
          </a:xfrm>
          <a:prstGeom prst="rect">
            <a:avLst/>
          </a:prstGeom>
        </p:spPr>
        <p:txBody>
          <a:bodyPr wrap="square">
            <a:spAutoFit/>
          </a:bodyPr>
          <a:lstStyle/>
          <a:p>
            <a:r>
              <a:rPr lang="ru-RU" sz="2800" b="1" dirty="0" smtClean="0"/>
              <a:t>            Проведение аудита среди     </a:t>
            </a:r>
            <a:br>
              <a:rPr lang="ru-RU" sz="2800" b="1" dirty="0" smtClean="0"/>
            </a:br>
            <a:r>
              <a:rPr lang="ru-RU" sz="2800" b="1" dirty="0" smtClean="0"/>
              <a:t>                     родственников</a:t>
            </a:r>
            <a:endParaRPr lang="ru-RU" sz="28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smtClean="0"/>
              <a:t>          Проведение аудита среди     </a:t>
            </a:r>
            <a:br>
              <a:rPr lang="ru-RU" sz="2800" b="1" dirty="0" smtClean="0"/>
            </a:br>
            <a:r>
              <a:rPr lang="ru-RU" sz="2800" b="1" dirty="0" smtClean="0"/>
              <a:t>                    родственников</a:t>
            </a:r>
            <a:endParaRPr lang="ru-RU" dirty="0"/>
          </a:p>
        </p:txBody>
      </p:sp>
      <p:pic>
        <p:nvPicPr>
          <p:cNvPr id="2050" name="Picture 2" descr="C:\Users\user!\Desktop\папка камс\20160525_160008.jpg"/>
          <p:cNvPicPr>
            <a:picLocks noGrp="1" noChangeAspect="1" noChangeArrowheads="1"/>
          </p:cNvPicPr>
          <p:nvPr>
            <p:ph sz="quarter" idx="1"/>
          </p:nvPr>
        </p:nvPicPr>
        <p:blipFill>
          <a:blip r:embed="rId2" cstate="print"/>
          <a:srcRect/>
          <a:stretch>
            <a:fillRect/>
          </a:stretch>
        </p:blipFill>
        <p:spPr bwMode="auto">
          <a:xfrm>
            <a:off x="285720" y="1571612"/>
            <a:ext cx="8072494" cy="4565663"/>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t>        Проведение аудита среди     </a:t>
            </a:r>
            <a:br>
              <a:rPr lang="ru-RU" sz="3200" b="1" dirty="0" smtClean="0"/>
            </a:br>
            <a:r>
              <a:rPr lang="ru-RU" sz="3200" b="1" dirty="0" smtClean="0"/>
              <a:t>                    родственников</a:t>
            </a:r>
            <a:endParaRPr lang="ru-RU" dirty="0"/>
          </a:p>
        </p:txBody>
      </p:sp>
      <p:pic>
        <p:nvPicPr>
          <p:cNvPr id="3074" name="Picture 2" descr="C:\Users\user!\Desktop\папка камс\20160527_150428.jpg"/>
          <p:cNvPicPr>
            <a:picLocks noGrp="1" noChangeAspect="1" noChangeArrowheads="1"/>
          </p:cNvPicPr>
          <p:nvPr>
            <p:ph sz="quarter" idx="1"/>
          </p:nvPr>
        </p:nvPicPr>
        <p:blipFill>
          <a:blip r:embed="rId2" cstate="print"/>
          <a:srcRect/>
          <a:stretch>
            <a:fillRect/>
          </a:stretch>
        </p:blipFill>
        <p:spPr bwMode="auto">
          <a:xfrm>
            <a:off x="457200" y="1428736"/>
            <a:ext cx="7467600" cy="5143536"/>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user!\Desktop\20160229_123629.jpg"/>
          <p:cNvPicPr>
            <a:picLocks noGrp="1" noChangeAspect="1" noChangeArrowheads="1"/>
          </p:cNvPicPr>
          <p:nvPr>
            <p:ph sz="quarter" idx="1"/>
          </p:nvPr>
        </p:nvPicPr>
        <p:blipFill>
          <a:blip r:embed="rId2" cstate="print"/>
          <a:srcRect/>
          <a:stretch>
            <a:fillRect/>
          </a:stretch>
        </p:blipFill>
        <p:spPr bwMode="auto">
          <a:xfrm>
            <a:off x="428596" y="357166"/>
            <a:ext cx="8143932" cy="505778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457200" y="692696"/>
            <a:ext cx="8219256" cy="5781256"/>
          </a:xfrm>
        </p:spPr>
        <p:txBody>
          <a:bodyPr>
            <a:normAutofit/>
          </a:bodyPr>
          <a:lstStyle/>
          <a:p>
            <a:r>
              <a:rPr lang="ru-RU" sz="7200" dirty="0" err="1" smtClean="0">
                <a:latin typeface="Times New Roman" pitchFamily="18" charset="0"/>
                <a:cs typeface="Times New Roman" pitchFamily="18" charset="0"/>
              </a:rPr>
              <a:t>Назарлары</a:t>
            </a:r>
            <a:r>
              <a:rPr lang="kk-KZ" sz="7200" dirty="0" smtClean="0">
                <a:latin typeface="Times New Roman" pitchFamily="18" charset="0"/>
                <a:cs typeface="Times New Roman" pitchFamily="18" charset="0"/>
              </a:rPr>
              <a:t>ңызға       </a:t>
            </a:r>
          </a:p>
          <a:p>
            <a:r>
              <a:rPr lang="kk-KZ" sz="7200" dirty="0">
                <a:latin typeface="Times New Roman" pitchFamily="18" charset="0"/>
                <a:cs typeface="Times New Roman" pitchFamily="18" charset="0"/>
              </a:rPr>
              <a:t> </a:t>
            </a:r>
            <a:r>
              <a:rPr lang="kk-KZ" sz="7200" dirty="0" smtClean="0">
                <a:latin typeface="Times New Roman" pitchFamily="18" charset="0"/>
                <a:cs typeface="Times New Roman" pitchFamily="18" charset="0"/>
              </a:rPr>
              <a:t>        рахмет!</a:t>
            </a:r>
            <a:endParaRPr lang="ru-RU" sz="7200" dirty="0">
              <a:latin typeface="Times New Roman" pitchFamily="18" charset="0"/>
              <a:cs typeface="Times New Roman" pitchFamily="18" charset="0"/>
            </a:endParaRPr>
          </a:p>
        </p:txBody>
      </p:sp>
    </p:spTree>
    <p:extLst>
      <p:ext uri="{BB962C8B-B14F-4D97-AF65-F5344CB8AC3E}">
        <p14:creationId xmlns:p14="http://schemas.microsoft.com/office/powerpoint/2010/main" val="2297863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57200" y="285728"/>
            <a:ext cx="8186766" cy="6357982"/>
          </a:xfrm>
        </p:spPr>
        <p:txBody>
          <a:bodyPr>
            <a:normAutofit fontScale="25000" lnSpcReduction="20000"/>
          </a:bodyPr>
          <a:lstStyle/>
          <a:p>
            <a:pPr>
              <a:buNone/>
            </a:pPr>
            <a:endParaRPr lang="ru-RU" dirty="0" smtClean="0">
              <a:solidFill>
                <a:srgbClr val="C00000"/>
              </a:solidFill>
            </a:endParaRPr>
          </a:p>
          <a:p>
            <a:pPr>
              <a:buNone/>
            </a:pPr>
            <a:r>
              <a:rPr lang="ru-RU" sz="9600" dirty="0" smtClean="0">
                <a:solidFill>
                  <a:srgbClr val="7030A0"/>
                </a:solidFill>
                <a:latin typeface="Times New Roman" pitchFamily="18" charset="0"/>
                <a:cs typeface="Times New Roman" pitchFamily="18" charset="0"/>
              </a:rPr>
              <a:t>         Как происходит выявление случаев МС в ЮКО? </a:t>
            </a:r>
          </a:p>
          <a:p>
            <a:pPr>
              <a:buNone/>
            </a:pPr>
            <a:endParaRPr lang="ru-RU" sz="9600" dirty="0" smtClean="0">
              <a:solidFill>
                <a:srgbClr val="7030A0"/>
              </a:solidFill>
              <a:latin typeface="Times New Roman" pitchFamily="18" charset="0"/>
              <a:cs typeface="Times New Roman" pitchFamily="18" charset="0"/>
            </a:endParaRPr>
          </a:p>
          <a:p>
            <a:pPr lvl="0"/>
            <a:r>
              <a:rPr lang="ru-RU" sz="9600" dirty="0" smtClean="0">
                <a:solidFill>
                  <a:srgbClr val="7030A0"/>
                </a:solidFill>
                <a:latin typeface="Times New Roman" pitchFamily="18" charset="0"/>
                <a:cs typeface="Times New Roman" pitchFamily="18" charset="0"/>
              </a:rPr>
              <a:t>Получаю информацию МС от руководителя управления здравоохранения. Со стороны руководства УЗ имеется высокая моральная поддержка к конфиденциальному аудиту по МС. Руководитель УЗ – </a:t>
            </a:r>
            <a:r>
              <a:rPr lang="ru-RU" sz="9600" dirty="0" err="1" smtClean="0">
                <a:solidFill>
                  <a:srgbClr val="7030A0"/>
                </a:solidFill>
                <a:latin typeface="Times New Roman" pitchFamily="18" charset="0"/>
                <a:cs typeface="Times New Roman" pitchFamily="18" charset="0"/>
              </a:rPr>
              <a:t>Егизбаев</a:t>
            </a:r>
            <a:r>
              <a:rPr lang="ru-RU" sz="9600" dirty="0" smtClean="0">
                <a:solidFill>
                  <a:srgbClr val="7030A0"/>
                </a:solidFill>
                <a:latin typeface="Times New Roman" pitchFamily="18" charset="0"/>
                <a:cs typeface="Times New Roman" pitchFamily="18" charset="0"/>
              </a:rPr>
              <a:t> М.К. , с пониманием  и высоким доверием относится к конфиденциальному аудиту.</a:t>
            </a:r>
          </a:p>
          <a:p>
            <a:r>
              <a:rPr lang="ru-RU" sz="9600" dirty="0" smtClean="0">
                <a:solidFill>
                  <a:srgbClr val="7030A0"/>
                </a:solidFill>
                <a:latin typeface="Times New Roman" pitchFamily="18" charset="0"/>
                <a:cs typeface="Times New Roman" pitchFamily="18" charset="0"/>
              </a:rPr>
              <a:t>По распоряжению  руководителя УЗ,  для улучшения качества медицинской помощи,  а также практической помощи, после проведения конфиденциального аудита, организуется выезд на место случая МС на рабочем месте.</a:t>
            </a:r>
          </a:p>
          <a:p>
            <a:r>
              <a:rPr lang="ru-RU" sz="9600" dirty="0" smtClean="0">
                <a:solidFill>
                  <a:srgbClr val="7030A0"/>
                </a:solidFill>
                <a:latin typeface="Times New Roman" pitchFamily="18" charset="0"/>
                <a:cs typeface="Times New Roman" pitchFamily="18" charset="0"/>
              </a:rPr>
              <a:t>Руководство области и руководители организаций  оказывают всяческую поддержку для проведения аудита среди медицинских работников, среди родственников умерших женщин и соседей по палате где она находилась.  </a:t>
            </a:r>
          </a:p>
          <a:p>
            <a:pPr>
              <a:buNone/>
            </a:pPr>
            <a:r>
              <a:rPr lang="ru-RU" sz="9600" dirty="0" smtClean="0">
                <a:latin typeface="Times New Roman" pitchFamily="18" charset="0"/>
                <a:cs typeface="Times New Roman" pitchFamily="18" charset="0"/>
              </a:rPr>
              <a:t> </a:t>
            </a:r>
          </a:p>
          <a:p>
            <a:endParaRPr lang="ru-RU" sz="9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sz="quarter" idx="1"/>
          </p:nvPr>
        </p:nvSpPr>
        <p:spPr>
          <a:xfrm>
            <a:off x="251520" y="214313"/>
            <a:ext cx="8280920" cy="6259512"/>
          </a:xfrm>
        </p:spPr>
        <p:txBody>
          <a:bodyPr>
            <a:normAutofit fontScale="25000" lnSpcReduction="20000"/>
          </a:bodyPr>
          <a:lstStyle/>
          <a:p>
            <a:pPr>
              <a:buNone/>
            </a:pPr>
            <a:r>
              <a:rPr lang="ru-RU" sz="8000" b="1" dirty="0" smtClean="0">
                <a:solidFill>
                  <a:srgbClr val="7030A0"/>
                </a:solidFill>
                <a:latin typeface="Times New Roman" pitchFamily="18" charset="0"/>
                <a:cs typeface="Times New Roman" pitchFamily="18" charset="0"/>
              </a:rPr>
              <a:t>                          Как организуется  проведение аудита?</a:t>
            </a:r>
            <a:endParaRPr lang="ru-RU" sz="8000" dirty="0" smtClean="0">
              <a:solidFill>
                <a:srgbClr val="7030A0"/>
              </a:solidFill>
              <a:latin typeface="Times New Roman" pitchFamily="18" charset="0"/>
              <a:cs typeface="Times New Roman" pitchFamily="18" charset="0"/>
            </a:endParaRPr>
          </a:p>
          <a:p>
            <a:pPr>
              <a:buNone/>
            </a:pPr>
            <a:r>
              <a:rPr lang="ru-RU" sz="8000" dirty="0" smtClean="0">
                <a:solidFill>
                  <a:srgbClr val="7030A0"/>
                </a:solidFill>
                <a:latin typeface="Times New Roman" pitchFamily="18" charset="0"/>
                <a:cs typeface="Times New Roman" pitchFamily="18" charset="0"/>
              </a:rPr>
              <a:t> </a:t>
            </a:r>
          </a:p>
          <a:p>
            <a:r>
              <a:rPr lang="ru-RU" sz="8000" dirty="0" smtClean="0">
                <a:solidFill>
                  <a:srgbClr val="7030A0"/>
                </a:solidFill>
                <a:latin typeface="Times New Roman" pitchFamily="18" charset="0"/>
                <a:cs typeface="Times New Roman" pitchFamily="18" charset="0"/>
              </a:rPr>
              <a:t>Главные врачи, где регистрируется случай МС, подготавливают  место для проведения аудита и всю документацию, а так же команду из медицинских работников (по уровням:  если МС  на уровне ОПЦ  -  1,2,3,4 , по районам, где она наблюдалась, ЦРБ, ПСМП – 1-2 уровень.). </a:t>
            </a:r>
          </a:p>
          <a:p>
            <a:r>
              <a:rPr lang="ru-RU" sz="8000" dirty="0" smtClean="0">
                <a:solidFill>
                  <a:srgbClr val="7030A0"/>
                </a:solidFill>
                <a:latin typeface="Times New Roman" pitchFamily="18" charset="0"/>
                <a:cs typeface="Times New Roman" pitchFamily="18" charset="0"/>
              </a:rPr>
              <a:t>Охватываются все города и районы  постоянно и своевременно (не считаясь с выходными, праздниками), когда имеется случай МС.</a:t>
            </a:r>
          </a:p>
          <a:p>
            <a:r>
              <a:rPr lang="ru-RU" sz="8000" dirty="0" smtClean="0">
                <a:solidFill>
                  <a:srgbClr val="7030A0"/>
                </a:solidFill>
                <a:latin typeface="Times New Roman" pitchFamily="18" charset="0"/>
                <a:cs typeface="Times New Roman" pitchFamily="18" charset="0"/>
              </a:rPr>
              <a:t> За период 2009-2018г. по всем случаям МС, не было ни одного судебного процесса, не доводила. Постоянно проводится большая </a:t>
            </a:r>
            <a:r>
              <a:rPr lang="ru-RU" sz="8000" dirty="0" err="1" smtClean="0">
                <a:solidFill>
                  <a:srgbClr val="7030A0"/>
                </a:solidFill>
                <a:latin typeface="Times New Roman" pitchFamily="18" charset="0"/>
                <a:cs typeface="Times New Roman" pitchFamily="18" charset="0"/>
              </a:rPr>
              <a:t>психо</a:t>
            </a:r>
            <a:r>
              <a:rPr lang="ru-RU" sz="8000" dirty="0" smtClean="0">
                <a:solidFill>
                  <a:srgbClr val="7030A0"/>
                </a:solidFill>
                <a:latin typeface="Times New Roman" pitchFamily="18" charset="0"/>
                <a:cs typeface="Times New Roman" pitchFamily="18" charset="0"/>
              </a:rPr>
              <a:t> – эмоциональная работа среди родственников и медицинских персоналами где случай МС. </a:t>
            </a:r>
          </a:p>
          <a:p>
            <a:r>
              <a:rPr lang="ru-RU" sz="8000" dirty="0" smtClean="0">
                <a:solidFill>
                  <a:srgbClr val="7030A0"/>
                </a:solidFill>
                <a:latin typeface="Times New Roman" pitchFamily="18" charset="0"/>
                <a:cs typeface="Times New Roman" pitchFamily="18" charset="0"/>
              </a:rPr>
              <a:t>Среди родственников и медицинского персоналами провожу конфиденциального аудит интервьюирование и анкетирование, в тот же день чтобы информация не дошло до СМИ, соц.сети, ТВ. Нахожусь вместе с населением где случай МС. Контактный телефон круглосуточно доступен для поддержки родственников.</a:t>
            </a:r>
          </a:p>
          <a:p>
            <a:pPr>
              <a:buNone/>
            </a:pPr>
            <a:r>
              <a:rPr lang="ru-RU" sz="8000" dirty="0" smtClean="0">
                <a:solidFill>
                  <a:srgbClr val="7030A0"/>
                </a:solidFill>
                <a:latin typeface="Times New Roman" pitchFamily="18" charset="0"/>
                <a:cs typeface="Times New Roman" pitchFamily="18" charset="0"/>
              </a:rPr>
              <a:t> </a:t>
            </a:r>
          </a:p>
          <a:p>
            <a:pPr>
              <a:buNone/>
            </a:pPr>
            <a:r>
              <a:rPr lang="ru-RU" sz="3600" dirty="0" smtClean="0">
                <a:solidFill>
                  <a:srgbClr val="7030A0"/>
                </a:solidFill>
                <a:latin typeface="Times New Roman" pitchFamily="18" charset="0"/>
                <a:cs typeface="Times New Roman" pitchFamily="18" charset="0"/>
              </a:rPr>
              <a:t> </a:t>
            </a:r>
          </a:p>
          <a:p>
            <a:pPr>
              <a:buNone/>
            </a:pPr>
            <a:r>
              <a:rPr lang="ru-RU" sz="3600" dirty="0" smtClean="0">
                <a:solidFill>
                  <a:srgbClr val="7030A0"/>
                </a:solidFill>
                <a:latin typeface="Times New Roman" pitchFamily="18" charset="0"/>
                <a:cs typeface="Times New Roman" pitchFamily="18" charset="0"/>
              </a:rPr>
              <a:t> </a:t>
            </a:r>
          </a:p>
          <a:p>
            <a:pPr>
              <a:buNone/>
            </a:pPr>
            <a:r>
              <a:rPr lang="ru-RU" dirty="0" smtClean="0"/>
              <a:t> </a:t>
            </a:r>
          </a:p>
          <a:p>
            <a:pPr>
              <a:buNone/>
            </a:pPr>
            <a:endParaRPr lang="ru-RU" dirty="0" smtClean="0"/>
          </a:p>
          <a:p>
            <a:pPr>
              <a:buNone/>
            </a:pPr>
            <a:r>
              <a:rPr lang="ru-RU" dirty="0" smtClean="0"/>
              <a:t> </a:t>
            </a:r>
          </a:p>
          <a:p>
            <a:pPr>
              <a:buNone/>
            </a:pPr>
            <a:r>
              <a:rPr lang="ru-RU" dirty="0" smtClean="0"/>
              <a:t> </a:t>
            </a:r>
          </a:p>
          <a:p>
            <a:pPr>
              <a:buNone/>
            </a:pPr>
            <a:r>
              <a:rPr lang="ru-RU" dirty="0" smtClean="0"/>
              <a:t> </a:t>
            </a:r>
          </a:p>
          <a:p>
            <a:pPr>
              <a:buNone/>
            </a:pPr>
            <a:r>
              <a:rPr lang="ru-RU" dirty="0" smtClean="0"/>
              <a:t> </a:t>
            </a:r>
          </a:p>
          <a:p>
            <a:pPr>
              <a:buNone/>
            </a:pPr>
            <a:r>
              <a:rPr lang="ru-RU" dirty="0" smtClean="0"/>
              <a:t> </a:t>
            </a:r>
          </a:p>
          <a:p>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user!\Downloads\IMG-20180810-WA0033.jpg"/>
          <p:cNvPicPr>
            <a:picLocks noGrp="1" noChangeAspect="1" noChangeArrowheads="1"/>
          </p:cNvPicPr>
          <p:nvPr>
            <p:ph sz="quarter" idx="1"/>
          </p:nvPr>
        </p:nvPicPr>
        <p:blipFill>
          <a:blip r:embed="rId2" cstate="print"/>
          <a:srcRect/>
          <a:stretch>
            <a:fillRect/>
          </a:stretch>
        </p:blipFill>
        <p:spPr bwMode="auto">
          <a:xfrm>
            <a:off x="214282" y="214290"/>
            <a:ext cx="8572560" cy="642942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Фото0004.jpg"/>
          <p:cNvPicPr>
            <a:picLocks noGrp="1" noChangeAspect="1"/>
          </p:cNvPicPr>
          <p:nvPr>
            <p:ph sz="quarter" idx="1"/>
          </p:nvPr>
        </p:nvPicPr>
        <p:blipFill>
          <a:blip r:embed="rId2" cstate="print"/>
          <a:stretch>
            <a:fillRect/>
          </a:stretch>
        </p:blipFill>
        <p:spPr>
          <a:xfrm>
            <a:off x="1571604" y="0"/>
            <a:ext cx="6000792" cy="664371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22102010487.jpg"/>
          <p:cNvPicPr>
            <a:picLocks noGrp="1" noChangeAspect="1"/>
          </p:cNvPicPr>
          <p:nvPr>
            <p:ph sz="quarter" idx="1"/>
          </p:nvPr>
        </p:nvPicPr>
        <p:blipFill>
          <a:blip r:embed="rId2" cstate="print"/>
          <a:stretch>
            <a:fillRect/>
          </a:stretch>
        </p:blipFill>
        <p:spPr>
          <a:xfrm>
            <a:off x="428596" y="285728"/>
            <a:ext cx="8286807" cy="635798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796908"/>
          </a:xfrm>
        </p:spPr>
        <p:txBody>
          <a:bodyPr>
            <a:normAutofit fontScale="90000"/>
          </a:bodyPr>
          <a:lstStyle/>
          <a:p>
            <a:r>
              <a:rPr lang="ru-RU" sz="2800" b="1" dirty="0" smtClean="0"/>
              <a:t>          Проведение аудита среди     </a:t>
            </a:r>
            <a:br>
              <a:rPr lang="ru-RU" sz="2800" b="1" dirty="0" smtClean="0"/>
            </a:br>
            <a:r>
              <a:rPr lang="ru-RU" sz="2800" b="1" dirty="0" smtClean="0"/>
              <a:t>          медицинских сотрудников</a:t>
            </a:r>
            <a:endParaRPr lang="ru-RU" dirty="0"/>
          </a:p>
        </p:txBody>
      </p:sp>
      <p:pic>
        <p:nvPicPr>
          <p:cNvPr id="4098" name="Picture 2" descr="C:\Users\user!\Desktop\папка камс\22102010486.jpg"/>
          <p:cNvPicPr>
            <a:picLocks noGrp="1" noChangeAspect="1" noChangeArrowheads="1"/>
          </p:cNvPicPr>
          <p:nvPr>
            <p:ph sz="quarter" idx="1"/>
          </p:nvPr>
        </p:nvPicPr>
        <p:blipFill>
          <a:blip r:embed="rId2" cstate="print"/>
          <a:srcRect/>
          <a:stretch>
            <a:fillRect/>
          </a:stretch>
        </p:blipFill>
        <p:spPr bwMode="auto">
          <a:xfrm>
            <a:off x="500034" y="1071546"/>
            <a:ext cx="8001056" cy="5786454"/>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517</TotalTime>
  <Words>311</Words>
  <Application>Microsoft Office PowerPoint</Application>
  <PresentationFormat>Экран (4:3)</PresentationFormat>
  <Paragraphs>55</Paragraphs>
  <Slides>37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Эркер</vt:lpstr>
      <vt:lpstr>                                                                                                                                                                                                                                                                                                                  Республикалық маслихат                                                                                                                            Ана өлімнің жасырынды аудитын енгізу мақсатында                                                                                                                              Республиканское совещание             внедрения конфиденциального аудита материнской смертности                                                                              « Что кроется за цифрами » в Казахстане                                                                              </vt:lpstr>
      <vt:lpstr>     Мекемелерде ана өлімі орын алған             жағдайы қалай анықталады? </vt:lpstr>
      <vt:lpstr>     Конфиденциальды аудит қалай                ұйымдастырылады</vt:lpstr>
      <vt:lpstr>Презентация PowerPoint</vt:lpstr>
      <vt:lpstr>Презентация PowerPoint</vt:lpstr>
      <vt:lpstr>Презентация PowerPoint</vt:lpstr>
      <vt:lpstr>Презентация PowerPoint</vt:lpstr>
      <vt:lpstr>Презентация PowerPoint</vt:lpstr>
      <vt:lpstr>          Проведение аудита среди                медицинских сотрудников</vt:lpstr>
      <vt:lpstr>          Проведение аудита среди               медицинских работников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Проведение аудита среди                медицинских сотрудников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Проведение аудита среди                          родственников</vt:lpstr>
      <vt:lpstr>        Проведение аудита среди                          родственников</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Baljan</cp:lastModifiedBy>
  <cp:revision>41</cp:revision>
  <cp:lastPrinted>2018-08-10T11:00:52Z</cp:lastPrinted>
  <dcterms:created xsi:type="dcterms:W3CDTF">2014-09-05T04:09:00Z</dcterms:created>
  <dcterms:modified xsi:type="dcterms:W3CDTF">2018-11-22T11:10:57Z</dcterms:modified>
</cp:coreProperties>
</file>